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49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03" autoAdjust="0"/>
  </p:normalViewPr>
  <p:slideViewPr>
    <p:cSldViewPr snapToGrid="0">
      <p:cViewPr>
        <p:scale>
          <a:sx n="40" d="100"/>
          <a:sy n="40" d="100"/>
        </p:scale>
        <p:origin x="508" y="1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E9017-172E-41F5-A364-EE50836616A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9003D-D923-453D-A758-803D20549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77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63638"/>
            <a:ext cx="5583237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64D721-D2A1-4EBA-9204-38568B01B45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921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D7C48-61CE-4564-80F1-19055CBF2D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A17538-9880-4F80-97A4-3FE13D5A9C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E0EAC-8E58-4464-AC42-4C3F2B9BA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708D2-2F87-4B5A-A451-8F745B50D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F8ED3-8BEF-4148-A8E0-E50540B2A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46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CF39F-BC01-43F5-B091-4EA6E4844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B8DAB1-9791-4AFC-9FA3-96BE658850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BE643-7B01-4C60-A519-D86EC207C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B5C82-6AF9-48AC-9FBF-0C5400C46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10791-800F-4E41-B9E6-6ACAB7305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7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920E76-6A5A-44BC-82EC-7C48FA460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75C4-C12B-4B58-8811-466A30BA5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E97D40-92D4-480E-9521-D0370C820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2796E-3F82-4B4C-BF29-D7BDAD2A7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B2DDE-AC0D-4BBB-AADC-DD1C4903A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01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811D3-88BB-42E1-9D4F-6E0F1DF5B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9943B-FFAB-444F-A2C8-8261FACC1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BF529-72FD-4597-8ED7-469A43502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5699D-8870-495B-ABFA-BB7B2456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20FD2-BC83-41A6-A9D5-DBC208E08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25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B7527-1BCC-4471-8AFE-69C212DA7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C07C0E-4B6A-4B81-89B6-71A622531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1164E-1CED-42BE-8ED9-F76E284F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C935F-0042-4081-9837-72D0FDAC3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A1CF4-9C9E-459A-8927-4499F3B93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6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E486F-512A-4B67-9FB1-D67A33C7A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58ACE-6496-4CA9-A972-782E4C4757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7E4EB7-3AB3-4337-B131-40E890430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96FCB7-F693-419C-B9B8-23C30A8FE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345EAF-0F49-4A3F-80AC-FA5FCDA0E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D29E9-F358-4408-AE26-C725E49BA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9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31E9E-6177-4694-B01F-1D272C1E7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76E74-1C44-4826-AA07-E80EABE49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13867-EC48-40D8-9347-1E5B4E868C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471CE0-368D-49E6-A088-ADD9739219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65FBA7-B2D0-4758-9444-C7FE9BC0A4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A7262A-0DD0-4CE6-B390-DB73C4717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0C144D-0082-422E-B22E-E8D9A6A4A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D4C8C2-5B42-438D-BFC2-19F19D5AA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1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EE637-690F-49EE-A575-59AFB3AAD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4FA918-DC48-4037-BBCC-AEFFE9BDD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6CBD08-3470-4687-B7A7-16E71A13F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6391C9-EE92-401C-AD47-B38D3B6D6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45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FD0775-DE83-455B-AA2B-3940EFDAE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F02194-71F2-4AF5-A1D2-E54D2C54B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8727F-C5EA-4BBF-8E15-DB8861D5E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5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A2A0-3051-4B7F-9837-4224261DC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63FA5-CD02-4586-AC85-A404EC344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5A407-D984-4222-9926-6CAEDC7B32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C377E9-FFBF-470A-A03B-119C741FF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C3EE9-9BEC-4C47-9CBA-359B7B961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94429E-BE11-4ECE-8C71-0A501A74C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40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59A56-F4D3-4DD6-87CE-162751F9F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449E2E-5029-4EAF-B222-A06FF7D8A7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37670-8546-461A-A30C-6E411099B6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4A68CB-7B6C-4467-8A72-F9A863E7C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26F0DD-DAC9-4248-84A1-45B981E71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93E652-937F-4D5C-A42C-0CA524CE6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F9F2F1-E20F-4E68-84A0-EC393439F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816A81-C747-417B-89AA-A5690A2CF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AAAD9-18E8-475C-B38C-FFC79D35F8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E718A-1C1A-4997-8995-46CBCE379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9F191-40C7-4908-BE45-A9FAE84D8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73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29B639C-7074-493B-A9AF-7168A48B2089}"/>
              </a:ext>
            </a:extLst>
          </p:cNvPr>
          <p:cNvGrpSpPr/>
          <p:nvPr/>
        </p:nvGrpSpPr>
        <p:grpSpPr>
          <a:xfrm>
            <a:off x="1705997" y="910863"/>
            <a:ext cx="5270723" cy="2190856"/>
            <a:chOff x="1705997" y="910863"/>
            <a:chExt cx="5270723" cy="2190856"/>
          </a:xfrm>
        </p:grpSpPr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E613E24B-B9F3-4214-A083-A92B64AF95C9}"/>
                </a:ext>
              </a:extLst>
            </p:cNvPr>
            <p:cNvSpPr txBox="1"/>
            <p:nvPr/>
          </p:nvSpPr>
          <p:spPr>
            <a:xfrm>
              <a:off x="6053126" y="2824720"/>
              <a:ext cx="6270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37kDa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Isosceles Triangle 292">
              <a:extLst>
                <a:ext uri="{FF2B5EF4-FFF2-40B4-BE49-F238E27FC236}">
                  <a16:creationId xmlns:a16="http://schemas.microsoft.com/office/drawing/2014/main" id="{35867051-FC75-4332-AAD6-B33F54A751C8}"/>
                </a:ext>
              </a:extLst>
            </p:cNvPr>
            <p:cNvSpPr/>
            <p:nvPr/>
          </p:nvSpPr>
          <p:spPr>
            <a:xfrm rot="5667723">
              <a:off x="3513747" y="2912419"/>
              <a:ext cx="51116" cy="63567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3A4A2917-4783-4B3A-B66C-B66DC38D2699}"/>
                </a:ext>
              </a:extLst>
            </p:cNvPr>
            <p:cNvSpPr txBox="1"/>
            <p:nvPr/>
          </p:nvSpPr>
          <p:spPr>
            <a:xfrm>
              <a:off x="2832103" y="2771371"/>
              <a:ext cx="731290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B38F6990-DB16-4849-84E0-A84797E8D708}"/>
                </a:ext>
              </a:extLst>
            </p:cNvPr>
            <p:cNvGrpSpPr/>
            <p:nvPr/>
          </p:nvGrpSpPr>
          <p:grpSpPr>
            <a:xfrm>
              <a:off x="2911270" y="1049363"/>
              <a:ext cx="4065450" cy="1809366"/>
              <a:chOff x="4730706" y="3584587"/>
              <a:chExt cx="4065450" cy="1809366"/>
            </a:xfrm>
          </p:grpSpPr>
          <p:grpSp>
            <p:nvGrpSpPr>
              <p:cNvPr id="382" name="Group 381">
                <a:extLst>
                  <a:ext uri="{FF2B5EF4-FFF2-40B4-BE49-F238E27FC236}">
                    <a16:creationId xmlns:a16="http://schemas.microsoft.com/office/drawing/2014/main" id="{50A0FC96-1DF7-4B52-84F7-0A241243A523}"/>
                  </a:ext>
                </a:extLst>
              </p:cNvPr>
              <p:cNvGrpSpPr/>
              <p:nvPr/>
            </p:nvGrpSpPr>
            <p:grpSpPr>
              <a:xfrm>
                <a:off x="4730706" y="3584587"/>
                <a:ext cx="4065450" cy="1809366"/>
                <a:chOff x="5095830" y="3554404"/>
                <a:chExt cx="2775988" cy="1809366"/>
              </a:xfrm>
            </p:grpSpPr>
            <p:grpSp>
              <p:nvGrpSpPr>
                <p:cNvPr id="399" name="Group 398">
                  <a:extLst>
                    <a:ext uri="{FF2B5EF4-FFF2-40B4-BE49-F238E27FC236}">
                      <a16:creationId xmlns:a16="http://schemas.microsoft.com/office/drawing/2014/main" id="{47366FA7-537D-46AB-9C0B-5F8B64973C43}"/>
                    </a:ext>
                  </a:extLst>
                </p:cNvPr>
                <p:cNvGrpSpPr/>
                <p:nvPr/>
              </p:nvGrpSpPr>
              <p:grpSpPr>
                <a:xfrm>
                  <a:off x="5272530" y="3554404"/>
                  <a:ext cx="2599288" cy="1809366"/>
                  <a:chOff x="4911926" y="2428099"/>
                  <a:chExt cx="2599288" cy="1809366"/>
                </a:xfrm>
              </p:grpSpPr>
              <p:pic>
                <p:nvPicPr>
                  <p:cNvPr id="408" name="Picture 407" descr="A picture containing text&#10;&#10;Description automatically generated">
                    <a:extLst>
                      <a:ext uri="{FF2B5EF4-FFF2-40B4-BE49-F238E27FC236}">
                        <a16:creationId xmlns:a16="http://schemas.microsoft.com/office/drawing/2014/main" id="{A91134AA-A617-40F7-9BFA-530C76610D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saturation sat="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8179" t="47786" r="46999" b="40069"/>
                  <a:stretch/>
                </p:blipFill>
                <p:spPr>
                  <a:xfrm flipH="1">
                    <a:off x="5229240" y="2947028"/>
                    <a:ext cx="1648745" cy="1290437"/>
                  </a:xfrm>
                  <a:prstGeom prst="rect">
                    <a:avLst/>
                  </a:prstGeom>
                </p:spPr>
              </p:pic>
              <p:sp>
                <p:nvSpPr>
                  <p:cNvPr id="409" name="TextBox 408">
                    <a:extLst>
                      <a:ext uri="{FF2B5EF4-FFF2-40B4-BE49-F238E27FC236}">
                        <a16:creationId xmlns:a16="http://schemas.microsoft.com/office/drawing/2014/main" id="{0FC4840D-A977-44F4-B498-9D0244E107BF}"/>
                      </a:ext>
                    </a:extLst>
                  </p:cNvPr>
                  <p:cNvSpPr txBox="1"/>
                  <p:nvPr/>
                </p:nvSpPr>
                <p:spPr>
                  <a:xfrm>
                    <a:off x="5123614" y="2720599"/>
                    <a:ext cx="238760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     -          -        +       -        -        +</a:t>
                    </a:r>
                  </a:p>
                </p:txBody>
              </p:sp>
              <p:sp>
                <p:nvSpPr>
                  <p:cNvPr id="410" name="TextBox 409">
                    <a:extLst>
                      <a:ext uri="{FF2B5EF4-FFF2-40B4-BE49-F238E27FC236}">
                        <a16:creationId xmlns:a16="http://schemas.microsoft.com/office/drawing/2014/main" id="{F176D393-A2E6-4821-BFB6-16005EB4C251}"/>
                      </a:ext>
                    </a:extLst>
                  </p:cNvPr>
                  <p:cNvSpPr txBox="1"/>
                  <p:nvPr/>
                </p:nvSpPr>
                <p:spPr>
                  <a:xfrm>
                    <a:off x="4911926" y="2734305"/>
                    <a:ext cx="376222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ATP</a:t>
                    </a:r>
                  </a:p>
                </p:txBody>
              </p:sp>
              <p:sp>
                <p:nvSpPr>
                  <p:cNvPr id="411" name="TextBox 410">
                    <a:extLst>
                      <a:ext uri="{FF2B5EF4-FFF2-40B4-BE49-F238E27FC236}">
                        <a16:creationId xmlns:a16="http://schemas.microsoft.com/office/drawing/2014/main" id="{E5C3FCDC-CD4A-4832-BB59-3B8C41139EC4}"/>
                      </a:ext>
                    </a:extLst>
                  </p:cNvPr>
                  <p:cNvSpPr txBox="1"/>
                  <p:nvPr/>
                </p:nvSpPr>
                <p:spPr>
                  <a:xfrm>
                    <a:off x="5519756" y="2446184"/>
                    <a:ext cx="42819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PBS</a:t>
                    </a:r>
                  </a:p>
                </p:txBody>
              </p:sp>
              <p:sp>
                <p:nvSpPr>
                  <p:cNvPr id="412" name="TextBox 411">
                    <a:extLst>
                      <a:ext uri="{FF2B5EF4-FFF2-40B4-BE49-F238E27FC236}">
                        <a16:creationId xmlns:a16="http://schemas.microsoft.com/office/drawing/2014/main" id="{9488499B-FCA2-4AAF-A792-8853D50DA4D0}"/>
                      </a:ext>
                    </a:extLst>
                  </p:cNvPr>
                  <p:cNvSpPr txBox="1"/>
                  <p:nvPr/>
                </p:nvSpPr>
                <p:spPr>
                  <a:xfrm>
                    <a:off x="6085604" y="2428099"/>
                    <a:ext cx="102160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    BAPTA</a:t>
                    </a:r>
                  </a:p>
                </p:txBody>
              </p:sp>
            </p:grpSp>
            <p:sp>
              <p:nvSpPr>
                <p:cNvPr id="400" name="TextBox 399">
                  <a:extLst>
                    <a:ext uri="{FF2B5EF4-FFF2-40B4-BE49-F238E27FC236}">
                      <a16:creationId xmlns:a16="http://schemas.microsoft.com/office/drawing/2014/main" id="{6B00EAB3-8E1A-4EE5-832C-E12EABE4D80F}"/>
                    </a:ext>
                  </a:extLst>
                </p:cNvPr>
                <p:cNvSpPr txBox="1"/>
                <p:nvPr/>
              </p:nvSpPr>
              <p:spPr>
                <a:xfrm>
                  <a:off x="5134115" y="3985403"/>
                  <a:ext cx="49768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1560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Pro-</a:t>
                  </a:r>
                </a:p>
                <a:p>
                  <a:pPr defTabSz="41560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Casp-1</a:t>
                  </a:r>
                  <a:endParaRPr lang="en-US" sz="1200" kern="0" baseline="30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01" name="Group 400">
                  <a:extLst>
                    <a:ext uri="{FF2B5EF4-FFF2-40B4-BE49-F238E27FC236}">
                      <a16:creationId xmlns:a16="http://schemas.microsoft.com/office/drawing/2014/main" id="{FDDD060A-3C3E-4641-9ACF-3CDB32A1AA1A}"/>
                    </a:ext>
                  </a:extLst>
                </p:cNvPr>
                <p:cNvGrpSpPr/>
                <p:nvPr/>
              </p:nvGrpSpPr>
              <p:grpSpPr>
                <a:xfrm>
                  <a:off x="5095830" y="4006205"/>
                  <a:ext cx="2600507" cy="1342646"/>
                  <a:chOff x="5095830" y="4006205"/>
                  <a:chExt cx="2600507" cy="1342646"/>
                </a:xfrm>
              </p:grpSpPr>
              <p:sp>
                <p:nvSpPr>
                  <p:cNvPr id="402" name="Isosceles Triangle 401">
                    <a:extLst>
                      <a:ext uri="{FF2B5EF4-FFF2-40B4-BE49-F238E27FC236}">
                        <a16:creationId xmlns:a16="http://schemas.microsoft.com/office/drawing/2014/main" id="{BBB323C1-3A2B-4151-A4F8-96E97D7E2AC6}"/>
                      </a:ext>
                    </a:extLst>
                  </p:cNvPr>
                  <p:cNvSpPr/>
                  <p:nvPr/>
                </p:nvSpPr>
                <p:spPr>
                  <a:xfrm rot="5667723">
                    <a:off x="5508292" y="4092032"/>
                    <a:ext cx="45719" cy="45060"/>
                  </a:xfrm>
                  <a:prstGeom prst="triangl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3" name="TextBox 402">
                    <a:extLst>
                      <a:ext uri="{FF2B5EF4-FFF2-40B4-BE49-F238E27FC236}">
                        <a16:creationId xmlns:a16="http://schemas.microsoft.com/office/drawing/2014/main" id="{1D0231D4-6304-4FF4-A834-97FA8BE46BD3}"/>
                      </a:ext>
                    </a:extLst>
                  </p:cNvPr>
                  <p:cNvSpPr txBox="1"/>
                  <p:nvPr/>
                </p:nvSpPr>
                <p:spPr>
                  <a:xfrm>
                    <a:off x="5095830" y="4887186"/>
                    <a:ext cx="49277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415600">
                      <a:defRPr/>
                    </a:pPr>
                    <a:r>
                      <a:rPr lang="en-US" sz="12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Casp-1 </a:t>
                    </a:r>
                  </a:p>
                  <a:p>
                    <a:pPr defTabSz="415600">
                      <a:defRPr/>
                    </a:pPr>
                    <a:r>
                      <a:rPr lang="en-US" sz="12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   p20</a:t>
                    </a:r>
                    <a:endParaRPr lang="en-US" sz="1200" kern="0" baseline="300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4" name="TextBox 403">
                    <a:extLst>
                      <a:ext uri="{FF2B5EF4-FFF2-40B4-BE49-F238E27FC236}">
                        <a16:creationId xmlns:a16="http://schemas.microsoft.com/office/drawing/2014/main" id="{8FD0B872-762C-466D-9015-ED80C92EA830}"/>
                      </a:ext>
                    </a:extLst>
                  </p:cNvPr>
                  <p:cNvSpPr txBox="1"/>
                  <p:nvPr/>
                </p:nvSpPr>
                <p:spPr>
                  <a:xfrm>
                    <a:off x="7259042" y="4006205"/>
                    <a:ext cx="42819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415600">
                      <a:defRPr/>
                    </a:pPr>
                    <a:r>
                      <a:rPr lang="en-US" sz="12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45kDa</a:t>
                    </a:r>
                    <a:endParaRPr lang="en-US" sz="1200" kern="0" baseline="300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5" name="TextBox 404">
                    <a:extLst>
                      <a:ext uri="{FF2B5EF4-FFF2-40B4-BE49-F238E27FC236}">
                        <a16:creationId xmlns:a16="http://schemas.microsoft.com/office/drawing/2014/main" id="{55E298BF-6BC8-453C-ABDE-723C0D77E155}"/>
                      </a:ext>
                    </a:extLst>
                  </p:cNvPr>
                  <p:cNvSpPr txBox="1"/>
                  <p:nvPr/>
                </p:nvSpPr>
                <p:spPr>
                  <a:xfrm>
                    <a:off x="7238588" y="5007882"/>
                    <a:ext cx="457749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415600">
                      <a:defRPr/>
                    </a:pPr>
                    <a:r>
                      <a:rPr lang="en-US" sz="1200" kern="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 </a:t>
                    </a:r>
                    <a:r>
                      <a:rPr lang="en-US" sz="1200" kern="0" dirty="0" err="1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kDa</a:t>
                    </a:r>
                    <a:endParaRPr lang="en-US" sz="1200" kern="0" baseline="300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406" name="Straight Connector 405">
                    <a:extLst>
                      <a:ext uri="{FF2B5EF4-FFF2-40B4-BE49-F238E27FC236}">
                        <a16:creationId xmlns:a16="http://schemas.microsoft.com/office/drawing/2014/main" id="{5E95241B-426A-46B9-BCDA-B847C84D2F9C}"/>
                      </a:ext>
                    </a:extLst>
                  </p:cNvPr>
                  <p:cNvCxnSpPr/>
                  <p:nvPr/>
                </p:nvCxnSpPr>
                <p:spPr>
                  <a:xfrm>
                    <a:off x="7237401" y="4140622"/>
                    <a:ext cx="5982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" name="Straight Connector 406">
                    <a:extLst>
                      <a:ext uri="{FF2B5EF4-FFF2-40B4-BE49-F238E27FC236}">
                        <a16:creationId xmlns:a16="http://schemas.microsoft.com/office/drawing/2014/main" id="{B903E4EC-F1B0-4617-B324-309812B4AEF0}"/>
                      </a:ext>
                    </a:extLst>
                  </p:cNvPr>
                  <p:cNvCxnSpPr/>
                  <p:nvPr/>
                </p:nvCxnSpPr>
                <p:spPr>
                  <a:xfrm>
                    <a:off x="7238589" y="5146786"/>
                    <a:ext cx="5982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87" name="TextBox 386">
                <a:extLst>
                  <a:ext uri="{FF2B5EF4-FFF2-40B4-BE49-F238E27FC236}">
                    <a16:creationId xmlns:a16="http://schemas.microsoft.com/office/drawing/2014/main" id="{A5713821-10B7-4E33-B792-99B9BC6C3374}"/>
                  </a:ext>
                </a:extLst>
              </p:cNvPr>
              <p:cNvSpPr txBox="1"/>
              <p:nvPr/>
            </p:nvSpPr>
            <p:spPr>
              <a:xfrm>
                <a:off x="5292606" y="3753356"/>
                <a:ext cx="349665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-          +       +       -        +       +</a:t>
                </a:r>
              </a:p>
            </p:txBody>
          </p:sp>
          <p:sp>
            <p:nvSpPr>
              <p:cNvPr id="394" name="Isosceles Triangle 393">
                <a:extLst>
                  <a:ext uri="{FF2B5EF4-FFF2-40B4-BE49-F238E27FC236}">
                    <a16:creationId xmlns:a16="http://schemas.microsoft.com/office/drawing/2014/main" id="{9CB81D1B-DD4C-4938-9564-3E24BD0E9541}"/>
                  </a:ext>
                </a:extLst>
              </p:cNvPr>
              <p:cNvSpPr/>
              <p:nvPr/>
            </p:nvSpPr>
            <p:spPr>
              <a:xfrm rot="5667723">
                <a:off x="5340214" y="5040034"/>
                <a:ext cx="45719" cy="65991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TextBox 394">
                <a:extLst>
                  <a:ext uri="{FF2B5EF4-FFF2-40B4-BE49-F238E27FC236}">
                    <a16:creationId xmlns:a16="http://schemas.microsoft.com/office/drawing/2014/main" id="{58CE36DD-CC94-4E59-8352-A4383A358F43}"/>
                  </a:ext>
                </a:extLst>
              </p:cNvPr>
              <p:cNvSpPr txBox="1"/>
              <p:nvPr/>
            </p:nvSpPr>
            <p:spPr>
              <a:xfrm>
                <a:off x="4997604" y="3732873"/>
                <a:ext cx="6270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LPS</a:t>
                </a:r>
              </a:p>
            </p:txBody>
          </p:sp>
          <p:cxnSp>
            <p:nvCxnSpPr>
              <p:cNvPr id="396" name="Straight Connector 395">
                <a:extLst>
                  <a:ext uri="{FF2B5EF4-FFF2-40B4-BE49-F238E27FC236}">
                    <a16:creationId xmlns:a16="http://schemas.microsoft.com/office/drawing/2014/main" id="{B9735406-5F0B-4FEF-97C0-0A0C386F44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92686" y="3794675"/>
                <a:ext cx="1083544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7" name="Straight Connector 396">
                <a:extLst>
                  <a:ext uri="{FF2B5EF4-FFF2-40B4-BE49-F238E27FC236}">
                    <a16:creationId xmlns:a16="http://schemas.microsoft.com/office/drawing/2014/main" id="{9136992F-0146-4665-8342-DA22FD3BE1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76816" y="3799170"/>
                <a:ext cx="1083544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413" name="Picture 4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C91DAE04-6F23-4303-B6EB-EFDF2CF835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152" t="51193" r="24169" b="47218"/>
            <a:stretch/>
          </p:blipFill>
          <p:spPr>
            <a:xfrm>
              <a:off x="3632942" y="2876649"/>
              <a:ext cx="2410917" cy="197940"/>
            </a:xfrm>
            <a:prstGeom prst="rect">
              <a:avLst/>
            </a:prstGeom>
          </p:spPr>
        </p:pic>
        <p:sp>
          <p:nvSpPr>
            <p:cNvPr id="314" name="TextBox 313">
              <a:extLst>
                <a:ext uri="{FF2B5EF4-FFF2-40B4-BE49-F238E27FC236}">
                  <a16:creationId xmlns:a16="http://schemas.microsoft.com/office/drawing/2014/main" id="{363AE721-6A9B-4B8E-8756-48AF470686CC}"/>
                </a:ext>
              </a:extLst>
            </p:cNvPr>
            <p:cNvSpPr txBox="1"/>
            <p:nvPr/>
          </p:nvSpPr>
          <p:spPr>
            <a:xfrm>
              <a:off x="1705997" y="910863"/>
              <a:ext cx="11261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Figure  4G</a:t>
              </a:r>
            </a:p>
          </p:txBody>
        </p:sp>
      </p:grpSp>
      <p:sp>
        <p:nvSpPr>
          <p:cNvPr id="317" name="TextBox 316">
            <a:extLst>
              <a:ext uri="{FF2B5EF4-FFF2-40B4-BE49-F238E27FC236}">
                <a16:creationId xmlns:a16="http://schemas.microsoft.com/office/drawing/2014/main" id="{91041BEC-E534-49E3-9C40-7DC7311C1346}"/>
              </a:ext>
            </a:extLst>
          </p:cNvPr>
          <p:cNvSpPr txBox="1"/>
          <p:nvPr/>
        </p:nvSpPr>
        <p:spPr>
          <a:xfrm>
            <a:off x="1079097" y="3742708"/>
            <a:ext cx="1057515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Arial" panose="020B0604020202020204" pitchFamily="34" charset="0"/>
                <a:cs typeface="Arial" pitchFamily="34" charset="0"/>
              </a:rPr>
              <a:t>Figure 4.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ATP-induced potassium current and NLRP3 inflammasome activation in Ca</a:t>
            </a:r>
            <a:r>
              <a:rPr lang="en-US" sz="1800" b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2+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dependent manner. </a:t>
            </a:r>
          </a:p>
          <a:p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G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.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Reduced 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Caspase 1 activation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the presence of Ca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2+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chelator BAPTA-AM in MDMs. 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MDMs were primed with LPS (3 </a:t>
            </a:r>
            <a:r>
              <a:rPr lang="en-US" sz="1800" dirty="0" err="1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hr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) and then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were pretreated with or without  BAPTA-AM (10 µM) for 30min 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and subsequently challenged with ATP (5 mM) for 30 min and cell lysates were immunoblotted with anti-Caspase 1. </a:t>
            </a:r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G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:</a:t>
            </a:r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Representative Western blotting results from three independent experiments showing reduced Caspase 1 activation (reduced Casp-1 p20) when cells were treated with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BAPTA-AM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657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136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Huang, Longshuang</dc:creator>
  <cp:lastModifiedBy>inke2011@gmail.com</cp:lastModifiedBy>
  <cp:revision>19</cp:revision>
  <dcterms:created xsi:type="dcterms:W3CDTF">2021-05-07T16:49:59Z</dcterms:created>
  <dcterms:modified xsi:type="dcterms:W3CDTF">2023-03-10T19:13:00Z</dcterms:modified>
</cp:coreProperties>
</file>